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0" r:id="rId5"/>
    <p:sldId id="273" r:id="rId6"/>
    <p:sldId id="275" r:id="rId7"/>
    <p:sldId id="274" r:id="rId8"/>
    <p:sldId id="259" r:id="rId9"/>
    <p:sldId id="276" r:id="rId10"/>
    <p:sldId id="260" r:id="rId11"/>
    <p:sldId id="261" r:id="rId12"/>
    <p:sldId id="272" r:id="rId13"/>
    <p:sldId id="262" r:id="rId14"/>
    <p:sldId id="263" r:id="rId15"/>
    <p:sldId id="264" r:id="rId16"/>
    <p:sldId id="271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B2CC0B-6267-429F-AAA5-56C04465A5C4}">
          <p14:sldIdLst>
            <p14:sldId id="256"/>
            <p14:sldId id="258"/>
            <p14:sldId id="257"/>
            <p14:sldId id="270"/>
            <p14:sldId id="273"/>
            <p14:sldId id="275"/>
            <p14:sldId id="274"/>
            <p14:sldId id="259"/>
            <p14:sldId id="276"/>
            <p14:sldId id="260"/>
            <p14:sldId id="261"/>
            <p14:sldId id="272"/>
            <p14:sldId id="262"/>
            <p14:sldId id="263"/>
            <p14:sldId id="264"/>
            <p14:sldId id="271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131"/>
    <a:srgbClr val="F2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BAB6F-58F9-429F-A8FD-67CE508AE8E8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3641B606-24D2-48FA-9001-507E24C88F45}">
      <dgm:prSet phldrT="[Text]"/>
      <dgm:spPr/>
      <dgm:t>
        <a:bodyPr/>
        <a:lstStyle/>
        <a:p>
          <a:r>
            <a:rPr lang="en-US" dirty="0"/>
            <a:t>Map and parameters setup</a:t>
          </a:r>
        </a:p>
      </dgm:t>
    </dgm:pt>
    <dgm:pt modelId="{BAAEF48B-ABEC-45F9-BFFB-758DA605F3C3}" type="parTrans" cxnId="{0A9E4F69-6DC5-4C9A-8D75-383266B87504}">
      <dgm:prSet/>
      <dgm:spPr/>
      <dgm:t>
        <a:bodyPr/>
        <a:lstStyle/>
        <a:p>
          <a:endParaRPr lang="en-US"/>
        </a:p>
      </dgm:t>
    </dgm:pt>
    <dgm:pt modelId="{D7056AE7-E3C0-4D5C-8DE1-D197817E575B}" type="sibTrans" cxnId="{0A9E4F69-6DC5-4C9A-8D75-383266B87504}">
      <dgm:prSet/>
      <dgm:spPr/>
      <dgm:t>
        <a:bodyPr/>
        <a:lstStyle/>
        <a:p>
          <a:endParaRPr lang="en-US"/>
        </a:p>
      </dgm:t>
    </dgm:pt>
    <dgm:pt modelId="{D3D38B85-29E1-4093-9FDE-33170A802CF8}">
      <dgm:prSet phldrT="[Text]"/>
      <dgm:spPr/>
      <dgm:t>
        <a:bodyPr/>
        <a:lstStyle/>
        <a:p>
          <a:r>
            <a:rPr lang="en-US" dirty="0"/>
            <a:t>Data collection and Upload</a:t>
          </a:r>
        </a:p>
      </dgm:t>
    </dgm:pt>
    <dgm:pt modelId="{84CE69ED-F8C9-4EA6-94CD-5565FBCC6B07}" type="parTrans" cxnId="{B31833EA-EC95-4468-95E5-B9B531C1CF13}">
      <dgm:prSet/>
      <dgm:spPr/>
      <dgm:t>
        <a:bodyPr/>
        <a:lstStyle/>
        <a:p>
          <a:endParaRPr lang="en-US"/>
        </a:p>
      </dgm:t>
    </dgm:pt>
    <dgm:pt modelId="{11AAD2B4-27EC-47DD-A068-0844FF4F3AE4}" type="sibTrans" cxnId="{B31833EA-EC95-4468-95E5-B9B531C1CF13}">
      <dgm:prSet/>
      <dgm:spPr/>
      <dgm:t>
        <a:bodyPr/>
        <a:lstStyle/>
        <a:p>
          <a:endParaRPr lang="en-US"/>
        </a:p>
      </dgm:t>
    </dgm:pt>
    <dgm:pt modelId="{7E3CB8F3-09E8-4D40-B596-3D94865B90B8}">
      <dgm:prSet phldrT="[Text]"/>
      <dgm:spPr/>
      <dgm:t>
        <a:bodyPr/>
        <a:lstStyle/>
        <a:p>
          <a:r>
            <a:rPr lang="en-US" dirty="0"/>
            <a:t>Report</a:t>
          </a:r>
        </a:p>
      </dgm:t>
    </dgm:pt>
    <dgm:pt modelId="{FDC95473-6C6B-4A71-8305-DC213D2F97EC}" type="parTrans" cxnId="{6CF255A7-9F41-40AC-B78A-CEAB512DFC3D}">
      <dgm:prSet/>
      <dgm:spPr/>
      <dgm:t>
        <a:bodyPr/>
        <a:lstStyle/>
        <a:p>
          <a:endParaRPr lang="en-US"/>
        </a:p>
      </dgm:t>
    </dgm:pt>
    <dgm:pt modelId="{13C56C34-05FF-4464-A097-B4CCB0EFBDDC}" type="sibTrans" cxnId="{6CF255A7-9F41-40AC-B78A-CEAB512DFC3D}">
      <dgm:prSet/>
      <dgm:spPr/>
      <dgm:t>
        <a:bodyPr/>
        <a:lstStyle/>
        <a:p>
          <a:endParaRPr lang="en-US"/>
        </a:p>
      </dgm:t>
    </dgm:pt>
    <dgm:pt modelId="{967B39BA-6E79-49D1-86D7-EE8ADD6F5059}" type="pres">
      <dgm:prSet presAssocID="{914BAB6F-58F9-429F-A8FD-67CE508AE8E8}" presName="Name0" presStyleCnt="0">
        <dgm:presLayoutVars>
          <dgm:dir/>
          <dgm:resizeHandles val="exact"/>
        </dgm:presLayoutVars>
      </dgm:prSet>
      <dgm:spPr/>
    </dgm:pt>
    <dgm:pt modelId="{123A2162-90B9-450A-A98E-BDA10CEAF520}" type="pres">
      <dgm:prSet presAssocID="{3641B606-24D2-48FA-9001-507E24C88F45}" presName="node" presStyleLbl="node1" presStyleIdx="0" presStyleCnt="3" custLinFactNeighborX="2336" custLinFactNeighborY="-32358">
        <dgm:presLayoutVars>
          <dgm:bulletEnabled val="1"/>
        </dgm:presLayoutVars>
      </dgm:prSet>
      <dgm:spPr/>
    </dgm:pt>
    <dgm:pt modelId="{1FECCB41-0059-4CFB-AE66-302DE3FB9A9E}" type="pres">
      <dgm:prSet presAssocID="{D7056AE7-E3C0-4D5C-8DE1-D197817E575B}" presName="sibTrans" presStyleLbl="sibTrans2D1" presStyleIdx="0" presStyleCnt="2"/>
      <dgm:spPr/>
    </dgm:pt>
    <dgm:pt modelId="{B0DD4ABA-67D5-4E72-ACC9-418659181AA6}" type="pres">
      <dgm:prSet presAssocID="{D7056AE7-E3C0-4D5C-8DE1-D197817E575B}" presName="connectorText" presStyleLbl="sibTrans2D1" presStyleIdx="0" presStyleCnt="2"/>
      <dgm:spPr/>
    </dgm:pt>
    <dgm:pt modelId="{6F9F3679-A261-40B4-9D52-36764311BF9E}" type="pres">
      <dgm:prSet presAssocID="{D3D38B85-29E1-4093-9FDE-33170A802CF8}" presName="node" presStyleLbl="node1" presStyleIdx="1" presStyleCnt="3" custLinFactNeighborX="0" custLinFactNeighborY="73389">
        <dgm:presLayoutVars>
          <dgm:bulletEnabled val="1"/>
        </dgm:presLayoutVars>
      </dgm:prSet>
      <dgm:spPr/>
    </dgm:pt>
    <dgm:pt modelId="{A9D74E85-89D0-4268-A58F-F33C13E5C38F}" type="pres">
      <dgm:prSet presAssocID="{11AAD2B4-27EC-47DD-A068-0844FF4F3AE4}" presName="sibTrans" presStyleLbl="sibTrans2D1" presStyleIdx="1" presStyleCnt="2"/>
      <dgm:spPr/>
    </dgm:pt>
    <dgm:pt modelId="{095CD2ED-9FAA-4C6E-88AE-ED167C776332}" type="pres">
      <dgm:prSet presAssocID="{11AAD2B4-27EC-47DD-A068-0844FF4F3AE4}" presName="connectorText" presStyleLbl="sibTrans2D1" presStyleIdx="1" presStyleCnt="2"/>
      <dgm:spPr/>
    </dgm:pt>
    <dgm:pt modelId="{B26D8EA4-DA88-4243-A81F-616063CAF959}" type="pres">
      <dgm:prSet presAssocID="{7E3CB8F3-09E8-4D40-B596-3D94865B90B8}" presName="node" presStyleLbl="node1" presStyleIdx="2" presStyleCnt="3" custLinFactNeighborX="-3922" custLinFactNeighborY="-32358">
        <dgm:presLayoutVars>
          <dgm:bulletEnabled val="1"/>
        </dgm:presLayoutVars>
      </dgm:prSet>
      <dgm:spPr/>
    </dgm:pt>
  </dgm:ptLst>
  <dgm:cxnLst>
    <dgm:cxn modelId="{B7BAB91C-15DF-492E-BB5D-EC0932D6EDA0}" type="presOf" srcId="{D3D38B85-29E1-4093-9FDE-33170A802CF8}" destId="{6F9F3679-A261-40B4-9D52-36764311BF9E}" srcOrd="0" destOrd="0" presId="urn:microsoft.com/office/officeart/2005/8/layout/process1"/>
    <dgm:cxn modelId="{13004B26-8E6E-40CA-8C49-3A1D09687F0D}" type="presOf" srcId="{D7056AE7-E3C0-4D5C-8DE1-D197817E575B}" destId="{B0DD4ABA-67D5-4E72-ACC9-418659181AA6}" srcOrd="1" destOrd="0" presId="urn:microsoft.com/office/officeart/2005/8/layout/process1"/>
    <dgm:cxn modelId="{536AA53B-63EE-4F74-9985-B3E38FAD5E4A}" type="presOf" srcId="{11AAD2B4-27EC-47DD-A068-0844FF4F3AE4}" destId="{A9D74E85-89D0-4268-A58F-F33C13E5C38F}" srcOrd="0" destOrd="0" presId="urn:microsoft.com/office/officeart/2005/8/layout/process1"/>
    <dgm:cxn modelId="{0A9E4F69-6DC5-4C9A-8D75-383266B87504}" srcId="{914BAB6F-58F9-429F-A8FD-67CE508AE8E8}" destId="{3641B606-24D2-48FA-9001-507E24C88F45}" srcOrd="0" destOrd="0" parTransId="{BAAEF48B-ABEC-45F9-BFFB-758DA605F3C3}" sibTransId="{D7056AE7-E3C0-4D5C-8DE1-D197817E575B}"/>
    <dgm:cxn modelId="{F5DFA052-7A5C-496F-BE07-0C76E0A6B4B9}" type="presOf" srcId="{11AAD2B4-27EC-47DD-A068-0844FF4F3AE4}" destId="{095CD2ED-9FAA-4C6E-88AE-ED167C776332}" srcOrd="1" destOrd="0" presId="urn:microsoft.com/office/officeart/2005/8/layout/process1"/>
    <dgm:cxn modelId="{6CF255A7-9F41-40AC-B78A-CEAB512DFC3D}" srcId="{914BAB6F-58F9-429F-A8FD-67CE508AE8E8}" destId="{7E3CB8F3-09E8-4D40-B596-3D94865B90B8}" srcOrd="2" destOrd="0" parTransId="{FDC95473-6C6B-4A71-8305-DC213D2F97EC}" sibTransId="{13C56C34-05FF-4464-A097-B4CCB0EFBDDC}"/>
    <dgm:cxn modelId="{7D0F29D1-77CA-446D-913F-9004D409687E}" type="presOf" srcId="{7E3CB8F3-09E8-4D40-B596-3D94865B90B8}" destId="{B26D8EA4-DA88-4243-A81F-616063CAF959}" srcOrd="0" destOrd="0" presId="urn:microsoft.com/office/officeart/2005/8/layout/process1"/>
    <dgm:cxn modelId="{4CDAEFE7-5B15-4540-94E8-5FBCE2D189F4}" type="presOf" srcId="{D7056AE7-E3C0-4D5C-8DE1-D197817E575B}" destId="{1FECCB41-0059-4CFB-AE66-302DE3FB9A9E}" srcOrd="0" destOrd="0" presId="urn:microsoft.com/office/officeart/2005/8/layout/process1"/>
    <dgm:cxn modelId="{B31833EA-EC95-4468-95E5-B9B531C1CF13}" srcId="{914BAB6F-58F9-429F-A8FD-67CE508AE8E8}" destId="{D3D38B85-29E1-4093-9FDE-33170A802CF8}" srcOrd="1" destOrd="0" parTransId="{84CE69ED-F8C9-4EA6-94CD-5565FBCC6B07}" sibTransId="{11AAD2B4-27EC-47DD-A068-0844FF4F3AE4}"/>
    <dgm:cxn modelId="{F19051EB-1558-4B38-BCFC-2BEB159FBFC8}" type="presOf" srcId="{3641B606-24D2-48FA-9001-507E24C88F45}" destId="{123A2162-90B9-450A-A98E-BDA10CEAF520}" srcOrd="0" destOrd="0" presId="urn:microsoft.com/office/officeart/2005/8/layout/process1"/>
    <dgm:cxn modelId="{F7A768F1-BA34-4ED5-8F89-30AB3A3061E2}" type="presOf" srcId="{914BAB6F-58F9-429F-A8FD-67CE508AE8E8}" destId="{967B39BA-6E79-49D1-86D7-EE8ADD6F5059}" srcOrd="0" destOrd="0" presId="urn:microsoft.com/office/officeart/2005/8/layout/process1"/>
    <dgm:cxn modelId="{B1EB1684-F501-4534-BC9F-CCF9C24AE4BC}" type="presParOf" srcId="{967B39BA-6E79-49D1-86D7-EE8ADD6F5059}" destId="{123A2162-90B9-450A-A98E-BDA10CEAF520}" srcOrd="0" destOrd="0" presId="urn:microsoft.com/office/officeart/2005/8/layout/process1"/>
    <dgm:cxn modelId="{7B198BBF-F689-44F0-80DD-077245B98F07}" type="presParOf" srcId="{967B39BA-6E79-49D1-86D7-EE8ADD6F5059}" destId="{1FECCB41-0059-4CFB-AE66-302DE3FB9A9E}" srcOrd="1" destOrd="0" presId="urn:microsoft.com/office/officeart/2005/8/layout/process1"/>
    <dgm:cxn modelId="{19CD77DB-457F-49A6-B2FE-09A2E5148618}" type="presParOf" srcId="{1FECCB41-0059-4CFB-AE66-302DE3FB9A9E}" destId="{B0DD4ABA-67D5-4E72-ACC9-418659181AA6}" srcOrd="0" destOrd="0" presId="urn:microsoft.com/office/officeart/2005/8/layout/process1"/>
    <dgm:cxn modelId="{78EA1962-95CB-4C60-A1CB-921DD883BD05}" type="presParOf" srcId="{967B39BA-6E79-49D1-86D7-EE8ADD6F5059}" destId="{6F9F3679-A261-40B4-9D52-36764311BF9E}" srcOrd="2" destOrd="0" presId="urn:microsoft.com/office/officeart/2005/8/layout/process1"/>
    <dgm:cxn modelId="{BF87FE92-5F09-44A6-97B4-57326C7D4498}" type="presParOf" srcId="{967B39BA-6E79-49D1-86D7-EE8ADD6F5059}" destId="{A9D74E85-89D0-4268-A58F-F33C13E5C38F}" srcOrd="3" destOrd="0" presId="urn:microsoft.com/office/officeart/2005/8/layout/process1"/>
    <dgm:cxn modelId="{990CE8D7-CF3E-4679-8594-307FD93F7D29}" type="presParOf" srcId="{A9D74E85-89D0-4268-A58F-F33C13E5C38F}" destId="{095CD2ED-9FAA-4C6E-88AE-ED167C776332}" srcOrd="0" destOrd="0" presId="urn:microsoft.com/office/officeart/2005/8/layout/process1"/>
    <dgm:cxn modelId="{3965129A-D109-469F-B94D-A7F6CFBC90CB}" type="presParOf" srcId="{967B39BA-6E79-49D1-86D7-EE8ADD6F5059}" destId="{B26D8EA4-DA88-4243-A81F-616063CAF9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A2162-90B9-450A-A98E-BDA10CEAF520}">
      <dsp:nvSpPr>
        <dsp:cNvPr id="0" name=""/>
        <dsp:cNvSpPr/>
      </dsp:nvSpPr>
      <dsp:spPr>
        <a:xfrm>
          <a:off x="23056" y="1134151"/>
          <a:ext cx="1816963" cy="1090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Map and parameters setup</a:t>
          </a:r>
        </a:p>
      </dsp:txBody>
      <dsp:txXfrm>
        <a:off x="54986" y="1166081"/>
        <a:ext cx="1753103" cy="1026318"/>
      </dsp:txXfrm>
    </dsp:sp>
    <dsp:sp modelId="{1FECCB41-0059-4CFB-AE66-302DE3FB9A9E}">
      <dsp:nvSpPr>
        <dsp:cNvPr id="0" name=""/>
        <dsp:cNvSpPr/>
      </dsp:nvSpPr>
      <dsp:spPr>
        <a:xfrm rot="1471481">
          <a:off x="1998819" y="2035209"/>
          <a:ext cx="413503" cy="450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004415" y="2099584"/>
        <a:ext cx="289452" cy="270364"/>
      </dsp:txXfrm>
    </dsp:sp>
    <dsp:sp modelId="{6F9F3679-A261-40B4-9D52-36764311BF9E}">
      <dsp:nvSpPr>
        <dsp:cNvPr id="0" name=""/>
        <dsp:cNvSpPr/>
      </dsp:nvSpPr>
      <dsp:spPr>
        <a:xfrm>
          <a:off x="2549827" y="2286981"/>
          <a:ext cx="1816963" cy="1090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collection and Upload</a:t>
          </a:r>
        </a:p>
      </dsp:txBody>
      <dsp:txXfrm>
        <a:off x="2581757" y="2318911"/>
        <a:ext cx="1753103" cy="1026318"/>
      </dsp:txXfrm>
    </dsp:sp>
    <dsp:sp modelId="{A9D74E85-89D0-4268-A58F-F33C13E5C38F}">
      <dsp:nvSpPr>
        <dsp:cNvPr id="0" name=""/>
        <dsp:cNvSpPr/>
      </dsp:nvSpPr>
      <dsp:spPr>
        <a:xfrm rot="20122574">
          <a:off x="4522850" y="2025551"/>
          <a:ext cx="407110" cy="450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528403" y="2141116"/>
        <a:ext cx="284977" cy="270364"/>
      </dsp:txXfrm>
    </dsp:sp>
    <dsp:sp modelId="{B26D8EA4-DA88-4243-A81F-616063CAF959}">
      <dsp:nvSpPr>
        <dsp:cNvPr id="0" name=""/>
        <dsp:cNvSpPr/>
      </dsp:nvSpPr>
      <dsp:spPr>
        <a:xfrm>
          <a:off x="5065072" y="1134151"/>
          <a:ext cx="1816963" cy="1090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</a:t>
          </a:r>
        </a:p>
      </dsp:txBody>
      <dsp:txXfrm>
        <a:off x="5097002" y="1166081"/>
        <a:ext cx="1753103" cy="1026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8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 flipV="1">
            <a:off x="680720" y="1323938"/>
            <a:ext cx="7787639" cy="45719"/>
          </a:xfrm>
          <a:prstGeom prst="flowChartDecision">
            <a:avLst/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21" y="639960"/>
            <a:ext cx="1091527" cy="57936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3092" y="6492874"/>
            <a:ext cx="899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											www.swis.ltd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185881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 rot="5400000" flipV="1">
            <a:off x="3969680" y="3253741"/>
            <a:ext cx="5699760" cy="45719"/>
          </a:xfrm>
          <a:prstGeom prst="flowChartDecision">
            <a:avLst/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893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 flipV="1">
            <a:off x="680720" y="1323938"/>
            <a:ext cx="7787639" cy="45719"/>
          </a:xfrm>
          <a:prstGeom prst="flowChartDecision">
            <a:avLst/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21" y="639960"/>
            <a:ext cx="1091527" cy="57936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3092" y="6492874"/>
            <a:ext cx="899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												www.swis.ltd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146691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123092" y="6492874"/>
            <a:ext cx="899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												www.swis.ltd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31950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21" y="632340"/>
            <a:ext cx="1091527" cy="579363"/>
          </a:xfrm>
          <a:prstGeom prst="rect">
            <a:avLst/>
          </a:prstGeom>
        </p:spPr>
      </p:pic>
      <p:sp>
        <p:nvSpPr>
          <p:cNvPr id="8" name="Flowchart: Decision 7"/>
          <p:cNvSpPr/>
          <p:nvPr/>
        </p:nvSpPr>
        <p:spPr>
          <a:xfrm flipV="1">
            <a:off x="680720" y="1323938"/>
            <a:ext cx="7787639" cy="45719"/>
          </a:xfrm>
          <a:prstGeom prst="flowChartDecision">
            <a:avLst/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3092" y="6492874"/>
            <a:ext cx="899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												www.swis.ltd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355261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lowchart: Decision 9"/>
          <p:cNvSpPr/>
          <p:nvPr/>
        </p:nvSpPr>
        <p:spPr>
          <a:xfrm flipV="1">
            <a:off x="680720" y="1323938"/>
            <a:ext cx="7787639" cy="45719"/>
          </a:xfrm>
          <a:prstGeom prst="flowChartDecision">
            <a:avLst/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21" y="639960"/>
            <a:ext cx="1091527" cy="579363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23092" y="6492874"/>
            <a:ext cx="899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												www.swis.ltd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333701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21" y="632340"/>
            <a:ext cx="1091527" cy="579363"/>
          </a:xfrm>
          <a:prstGeom prst="rect">
            <a:avLst/>
          </a:prstGeom>
        </p:spPr>
      </p:pic>
      <p:sp>
        <p:nvSpPr>
          <p:cNvPr id="6" name="Flowchart: Decision 5"/>
          <p:cNvSpPr/>
          <p:nvPr/>
        </p:nvSpPr>
        <p:spPr>
          <a:xfrm flipV="1">
            <a:off x="680720" y="1323938"/>
            <a:ext cx="7787639" cy="45719"/>
          </a:xfrm>
          <a:prstGeom prst="flowChartDecision">
            <a:avLst/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3092" y="6492874"/>
            <a:ext cx="899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												www.swis.ltd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409264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23092" y="6492874"/>
            <a:ext cx="899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												www.swis.ltd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63702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lowchart: Decision 4"/>
          <p:cNvSpPr/>
          <p:nvPr/>
        </p:nvSpPr>
        <p:spPr>
          <a:xfrm flipV="1">
            <a:off x="675640" y="2011679"/>
            <a:ext cx="2862580" cy="45719"/>
          </a:xfrm>
          <a:prstGeom prst="flowChartDecision">
            <a:avLst/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21" y="639960"/>
            <a:ext cx="1091527" cy="57936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3092" y="6492874"/>
            <a:ext cx="899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												www.swis.ltd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261420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lowchart: Decision 4"/>
          <p:cNvSpPr/>
          <p:nvPr/>
        </p:nvSpPr>
        <p:spPr>
          <a:xfrm flipV="1">
            <a:off x="675640" y="2011679"/>
            <a:ext cx="2862580" cy="45719"/>
          </a:xfrm>
          <a:prstGeom prst="flowChartDecision">
            <a:avLst/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21" y="639960"/>
            <a:ext cx="1091527" cy="57936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3092" y="6492874"/>
            <a:ext cx="899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												www.swis.ltd</a:t>
            </a:r>
            <a:endParaRPr lang="sr-Latn-RS" sz="800" dirty="0"/>
          </a:p>
        </p:txBody>
      </p:sp>
    </p:spTree>
    <p:extLst>
      <p:ext uri="{BB962C8B-B14F-4D97-AF65-F5344CB8AC3E}">
        <p14:creationId xmlns:p14="http://schemas.microsoft.com/office/powerpoint/2010/main" val="263928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7" y="326242"/>
            <a:ext cx="7886701" cy="1341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51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5068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1268" y="5030832"/>
            <a:ext cx="5486400" cy="556056"/>
          </a:xfrm>
        </p:spPr>
        <p:txBody>
          <a:bodyPr>
            <a:normAutofit/>
          </a:bodyPr>
          <a:lstStyle/>
          <a:p>
            <a:r>
              <a:rPr lang="en-US" sz="3200" dirty="0"/>
              <a:t>Sound Wave Inspection Systems</a:t>
            </a:r>
            <a:endParaRPr lang="sr-Latn-R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0" y="4095657"/>
            <a:ext cx="9144000" cy="984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" y="4762917"/>
            <a:ext cx="2106078" cy="11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" y="0"/>
            <a:ext cx="9137904" cy="3694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2718811"/>
            <a:ext cx="9144000" cy="9843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4368" y="3415635"/>
            <a:ext cx="7674015" cy="2697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Complete ID coverage of all types of tubes</a:t>
            </a:r>
          </a:p>
          <a:p>
            <a:r>
              <a:rPr lang="en-US" sz="1800" dirty="0"/>
              <a:t>U-bends, fin-fans, twisted, spiral wound tubes</a:t>
            </a:r>
          </a:p>
          <a:p>
            <a:r>
              <a:rPr lang="en-US" sz="1800" dirty="0"/>
              <a:t>Ferromagnetic and non-ferromagnetic metals, graphite and plastics</a:t>
            </a:r>
          </a:p>
          <a:p>
            <a:r>
              <a:rPr lang="en-US" sz="1800" dirty="0"/>
              <a:t>ID diameters from 6mm to 50mm</a:t>
            </a:r>
          </a:p>
          <a:p>
            <a:r>
              <a:rPr lang="en-US" sz="1800" dirty="0"/>
              <a:t>Up to 20 meters depending on defect size, tube configuration and type</a:t>
            </a:r>
          </a:p>
          <a:p>
            <a:endParaRPr lang="sr-Latn-R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4368" y="1577162"/>
            <a:ext cx="2548527" cy="540000"/>
          </a:xfrm>
          <a:prstGeom prst="rect">
            <a:avLst/>
          </a:prstGeom>
          <a:ln>
            <a:solidFill>
              <a:srgbClr val="0F113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F1131"/>
                </a:solidFill>
              </a:rPr>
              <a:t>Applicability</a:t>
            </a:r>
            <a:endParaRPr lang="sr-Latn-RS" dirty="0">
              <a:solidFill>
                <a:srgbClr val="0F1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2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Sonic V Hardware Features</a:t>
            </a:r>
            <a:endParaRPr lang="sr-Latn-R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7" y="1667669"/>
            <a:ext cx="3886200" cy="3901709"/>
          </a:xfrm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198" cy="4074013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Completely new, innovative design</a:t>
            </a:r>
          </a:p>
          <a:p>
            <a:r>
              <a:rPr lang="en-US" dirty="0"/>
              <a:t>Fits in a small backpack</a:t>
            </a:r>
          </a:p>
          <a:p>
            <a:r>
              <a:rPr lang="en-US" dirty="0"/>
              <a:t>Both, battery and electricity operated</a:t>
            </a:r>
          </a:p>
          <a:p>
            <a:r>
              <a:rPr lang="en-US" dirty="0"/>
              <a:t>Long battery life</a:t>
            </a:r>
          </a:p>
          <a:p>
            <a:pPr lvl="1"/>
            <a:r>
              <a:rPr lang="en-US" dirty="0"/>
              <a:t>5+ hours on a single charge</a:t>
            </a:r>
          </a:p>
          <a:p>
            <a:pPr lvl="1"/>
            <a:r>
              <a:rPr lang="en-US" dirty="0"/>
              <a:t>Battery hot swapping</a:t>
            </a:r>
          </a:p>
          <a:p>
            <a:r>
              <a:rPr lang="en-US" dirty="0"/>
              <a:t>No calibration tubes</a:t>
            </a:r>
          </a:p>
          <a:p>
            <a:r>
              <a:rPr lang="en-US" dirty="0"/>
              <a:t>No cables</a:t>
            </a:r>
          </a:p>
          <a:p>
            <a:r>
              <a:rPr lang="en-US" dirty="0"/>
              <a:t>Two cutting edge microphones</a:t>
            </a:r>
          </a:p>
          <a:p>
            <a:r>
              <a:rPr lang="en-US" dirty="0"/>
              <a:t>Touchscreen</a:t>
            </a:r>
          </a:p>
          <a:p>
            <a:r>
              <a:rPr lang="en-US" dirty="0"/>
              <a:t>Airline approved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Extremely fast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8366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Sonic V Software Features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Effortless mapping process</a:t>
            </a:r>
          </a:p>
          <a:p>
            <a:r>
              <a:rPr lang="en-US" dirty="0"/>
              <a:t>User friendly interface</a:t>
            </a:r>
          </a:p>
          <a:p>
            <a:r>
              <a:rPr lang="en-US" dirty="0"/>
              <a:t>Automatic session backup</a:t>
            </a:r>
          </a:p>
          <a:p>
            <a:r>
              <a:rPr lang="en-US" dirty="0"/>
              <a:t>Data upload directly from Sonic V</a:t>
            </a:r>
          </a:p>
          <a:p>
            <a:endParaRPr lang="en-U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89" y="2115771"/>
            <a:ext cx="2640867" cy="2640867"/>
          </a:xfrm>
          <a:noFill/>
        </p:spPr>
      </p:pic>
    </p:spTree>
    <p:extLst>
      <p:ext uri="{BB962C8B-B14F-4D97-AF65-F5344CB8AC3E}">
        <p14:creationId xmlns:p14="http://schemas.microsoft.com/office/powerpoint/2010/main" val="200855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5649271"/>
              </p:ext>
            </p:extLst>
          </p:nvPr>
        </p:nvGraphicFramePr>
        <p:xfrm>
          <a:off x="1113687" y="1811338"/>
          <a:ext cx="69166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66766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Get the job done in three simple steps</a:t>
            </a:r>
          </a:p>
        </p:txBody>
      </p:sp>
    </p:spTree>
    <p:extLst>
      <p:ext uri="{BB962C8B-B14F-4D97-AF65-F5344CB8AC3E}">
        <p14:creationId xmlns:p14="http://schemas.microsoft.com/office/powerpoint/2010/main" val="174515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and Parameters Setup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Effortless map creation</a:t>
            </a:r>
          </a:p>
          <a:p>
            <a:pPr lvl="1"/>
            <a:r>
              <a:rPr lang="en-US" dirty="0"/>
              <a:t>Using photo, drawing or manually</a:t>
            </a:r>
          </a:p>
          <a:p>
            <a:pPr lvl="1"/>
            <a:r>
              <a:rPr lang="en-US" dirty="0"/>
              <a:t>Automatic tube selection and ordering</a:t>
            </a:r>
          </a:p>
          <a:p>
            <a:r>
              <a:rPr lang="en-US" dirty="0"/>
              <a:t>Parameters required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OD diameter</a:t>
            </a:r>
          </a:p>
          <a:p>
            <a:pPr lvl="1"/>
            <a:r>
              <a:rPr lang="en-US" dirty="0"/>
              <a:t>Wall thickness</a:t>
            </a:r>
          </a:p>
          <a:p>
            <a:pPr lvl="1"/>
            <a:r>
              <a:rPr lang="en-US" dirty="0"/>
              <a:t>Ambient temperature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1825625"/>
            <a:ext cx="3886200" cy="19973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980893"/>
            <a:ext cx="3943347" cy="202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0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and Upload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Hassle-free inspection </a:t>
            </a:r>
          </a:p>
          <a:p>
            <a:pPr lvl="1"/>
            <a:r>
              <a:rPr lang="en-US" dirty="0"/>
              <a:t>All information displayed on LCD</a:t>
            </a:r>
          </a:p>
          <a:p>
            <a:pPr lvl="1"/>
            <a:r>
              <a:rPr lang="en-US" dirty="0"/>
              <a:t>Easy navigation</a:t>
            </a:r>
          </a:p>
          <a:p>
            <a:pPr lvl="1"/>
            <a:r>
              <a:rPr lang="en-US" dirty="0"/>
              <a:t>Bad measurement warnings</a:t>
            </a:r>
          </a:p>
          <a:p>
            <a:r>
              <a:rPr lang="en-US" dirty="0"/>
              <a:t>Upload data for analysis using built in tools</a:t>
            </a:r>
          </a:p>
          <a:p>
            <a:pPr lvl="1"/>
            <a:r>
              <a:rPr lang="en-US" dirty="0"/>
              <a:t>Directly from the device via Wi-Fi</a:t>
            </a:r>
          </a:p>
          <a:p>
            <a:pPr lvl="1"/>
            <a:r>
              <a:rPr lang="en-US" dirty="0"/>
              <a:t>Using USB thumb drive and dedicated software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03261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top quality final reports within </a:t>
            </a:r>
            <a:r>
              <a:rPr lang="en-US" dirty="0">
                <a:solidFill>
                  <a:srgbClr val="0F1131"/>
                </a:solidFill>
              </a:rPr>
              <a:t>max</a:t>
            </a:r>
            <a:r>
              <a:rPr lang="en-US" dirty="0"/>
              <a:t> 24h</a:t>
            </a:r>
          </a:p>
          <a:p>
            <a:r>
              <a:rPr lang="en-US" dirty="0"/>
              <a:t>Analysis done by the most experienced analysts</a:t>
            </a:r>
          </a:p>
          <a:p>
            <a:r>
              <a:rPr lang="en-US" dirty="0"/>
              <a:t>Report designed according to industry standards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4933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Contents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90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Protective backpack</a:t>
            </a:r>
          </a:p>
          <a:p>
            <a:r>
              <a:rPr lang="en-US" dirty="0"/>
              <a:t>Two battery sets</a:t>
            </a:r>
          </a:p>
          <a:p>
            <a:r>
              <a:rPr lang="en-US" dirty="0"/>
              <a:t>Charger</a:t>
            </a:r>
          </a:p>
          <a:p>
            <a:r>
              <a:rPr lang="en-US" dirty="0"/>
              <a:t>Adaptors (6mm-50mm)</a:t>
            </a:r>
          </a:p>
          <a:p>
            <a:r>
              <a:rPr lang="en-US" dirty="0"/>
              <a:t>Windows/Linux/Android software for easy setup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6917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9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275"/>
            <a:ext cx="9144000" cy="9843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6579" y="3425300"/>
            <a:ext cx="4470205" cy="2587397"/>
          </a:xfrm>
        </p:spPr>
        <p:txBody>
          <a:bodyPr>
            <a:normAutofit/>
          </a:bodyPr>
          <a:lstStyle/>
          <a:p>
            <a:r>
              <a:rPr lang="en-US" sz="1800" dirty="0"/>
              <a:t>Oil &amp; Gas (refineries, fuel processing)</a:t>
            </a:r>
          </a:p>
          <a:p>
            <a:r>
              <a:rPr lang="en-US" sz="1800" dirty="0"/>
              <a:t>Power generation utilities</a:t>
            </a:r>
          </a:p>
          <a:p>
            <a:r>
              <a:rPr lang="en-US" sz="1800" dirty="0"/>
              <a:t>Petrochemicals, chemicals</a:t>
            </a:r>
          </a:p>
          <a:p>
            <a:r>
              <a:rPr lang="en-US" sz="1800" dirty="0"/>
              <a:t>Food and beverage</a:t>
            </a:r>
          </a:p>
          <a:p>
            <a:r>
              <a:rPr lang="en-US" sz="1800" dirty="0"/>
              <a:t>Air conditioning (HVAC)</a:t>
            </a:r>
          </a:p>
          <a:p>
            <a:r>
              <a:rPr lang="en-US" sz="1800" dirty="0"/>
              <a:t>Pulp and paper</a:t>
            </a:r>
          </a:p>
          <a:p>
            <a:r>
              <a:rPr lang="en-US" sz="1800" dirty="0"/>
              <a:t>Tube cleaning QA</a:t>
            </a:r>
            <a:endParaRPr lang="sr-Latn-R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6579" y="1578394"/>
            <a:ext cx="1818640" cy="540000"/>
          </a:xfrm>
          <a:ln>
            <a:solidFill>
              <a:srgbClr val="0F113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1131"/>
                </a:solidFill>
              </a:rPr>
              <a:t>Industries</a:t>
            </a:r>
            <a:endParaRPr lang="sr-Latn-RS" dirty="0">
              <a:solidFill>
                <a:srgbClr val="0F1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96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2721276"/>
            <a:ext cx="9144000" cy="98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9180" y="1582297"/>
            <a:ext cx="1866741" cy="540000"/>
          </a:xfrm>
          <a:ln>
            <a:solidFill>
              <a:srgbClr val="0F113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Standards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99180" y="3379235"/>
            <a:ext cx="3886200" cy="2631082"/>
          </a:xfrm>
        </p:spPr>
        <p:txBody>
          <a:bodyPr>
            <a:normAutofit/>
          </a:bodyPr>
          <a:lstStyle/>
          <a:p>
            <a:r>
              <a:rPr lang="en-US" sz="1800" b="1" dirty="0"/>
              <a:t>ASTM</a:t>
            </a:r>
            <a:r>
              <a:rPr lang="en-US" sz="1800" dirty="0"/>
              <a:t> international approved standard ASTM E2906 / E2906M – 13</a:t>
            </a:r>
          </a:p>
          <a:p>
            <a:pPr lvl="1"/>
            <a:r>
              <a:rPr lang="en-US" sz="1400" dirty="0"/>
              <a:t>Standard Practice for Acoustic Pulse Reflectometry Examination of Tube Bundles</a:t>
            </a:r>
          </a:p>
          <a:p>
            <a:r>
              <a:rPr lang="en-US" sz="1800" b="1" dirty="0">
                <a:solidFill>
                  <a:srgbClr val="0F1131"/>
                </a:solidFill>
              </a:rPr>
              <a:t>ASME standard</a:t>
            </a:r>
          </a:p>
          <a:p>
            <a:pPr lvl="1"/>
            <a:r>
              <a:rPr lang="en-US" sz="1400" dirty="0">
                <a:solidFill>
                  <a:srgbClr val="0F1131"/>
                </a:solidFill>
              </a:rPr>
              <a:t>2015 Boiler &amp; Pressure Vessel codebook article 18, book V (five)</a:t>
            </a:r>
            <a:endParaRPr lang="sr-Latn-RS" sz="1400" dirty="0">
              <a:solidFill>
                <a:srgbClr val="0F1131"/>
              </a:solidFill>
            </a:endParaRPr>
          </a:p>
          <a:p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69" y="3290621"/>
            <a:ext cx="1451250" cy="1567327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94650" y="4646878"/>
            <a:ext cx="4301891" cy="1481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400" dirty="0">
              <a:solidFill>
                <a:srgbClr val="0F113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10" y="5105814"/>
            <a:ext cx="1760767" cy="9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84" y="65822"/>
            <a:ext cx="4505659" cy="45236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Sonic V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Fifth generation of Acoustic Pulse Reflectometry technology</a:t>
            </a:r>
            <a:endParaRPr lang="sr-Latn-R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776838"/>
            <a:ext cx="1706750" cy="9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10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7" y="1667669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F1131"/>
                </a:solidFill>
                <a:cs typeface="Arial" pitchFamily="34" charset="0"/>
              </a:rPr>
              <a:t>Ultra-fast speed</a:t>
            </a:r>
          </a:p>
          <a:p>
            <a:pPr lvl="1"/>
            <a:r>
              <a:rPr lang="en-US" dirty="0">
                <a:solidFill>
                  <a:srgbClr val="0F1131"/>
                </a:solidFill>
              </a:rPr>
              <a:t>Significantly faster than conventional inspection techniques </a:t>
            </a:r>
          </a:p>
          <a:p>
            <a:pPr lvl="1"/>
            <a:r>
              <a:rPr lang="en-US" dirty="0">
                <a:solidFill>
                  <a:srgbClr val="0F1131"/>
                </a:solidFill>
              </a:rPr>
              <a:t>Less than 10 seconds per tube</a:t>
            </a:r>
            <a:endParaRPr lang="en-US" dirty="0">
              <a:solidFill>
                <a:srgbClr val="0F1131"/>
              </a:solidFill>
              <a:cs typeface="Arial" pitchFamily="34" charset="0"/>
            </a:endParaRPr>
          </a:p>
          <a:p>
            <a:r>
              <a:rPr lang="en-US" dirty="0">
                <a:solidFill>
                  <a:srgbClr val="0F1131"/>
                </a:solidFill>
                <a:cs typeface="Arial" pitchFamily="34" charset="0"/>
              </a:rPr>
              <a:t>Ease of use</a:t>
            </a:r>
            <a:endParaRPr lang="en-US" dirty="0">
              <a:solidFill>
                <a:srgbClr val="0F1131"/>
              </a:solidFill>
            </a:endParaRPr>
          </a:p>
          <a:p>
            <a:pPr lvl="1"/>
            <a:r>
              <a:rPr lang="en-US" dirty="0">
                <a:solidFill>
                  <a:srgbClr val="0F1131"/>
                </a:solidFill>
              </a:rPr>
              <a:t>Single operator inspection </a:t>
            </a:r>
            <a:endParaRPr lang="en-US" b="1" dirty="0">
              <a:solidFill>
                <a:srgbClr val="0F1131"/>
              </a:solidFill>
            </a:endParaRPr>
          </a:p>
          <a:p>
            <a:pPr lvl="1"/>
            <a:r>
              <a:rPr lang="en-US" dirty="0">
                <a:solidFill>
                  <a:srgbClr val="0F1131"/>
                </a:solidFill>
              </a:rPr>
              <a:t>Consistent, repeatable results</a:t>
            </a:r>
          </a:p>
          <a:p>
            <a:pPr lvl="1"/>
            <a:r>
              <a:rPr lang="en-US" dirty="0">
                <a:solidFill>
                  <a:srgbClr val="0F1131"/>
                </a:solidFill>
              </a:rPr>
              <a:t>Battery operated</a:t>
            </a:r>
          </a:p>
          <a:p>
            <a:pPr lvl="1"/>
            <a:r>
              <a:rPr lang="en-US" dirty="0">
                <a:solidFill>
                  <a:srgbClr val="0F1131"/>
                </a:solidFill>
              </a:rPr>
              <a:t>Mobility, whole system fits in a small backpack</a:t>
            </a:r>
          </a:p>
          <a:p>
            <a:r>
              <a:rPr lang="en-US" dirty="0">
                <a:solidFill>
                  <a:srgbClr val="0F1131"/>
                </a:solidFill>
                <a:cs typeface="Arial" pitchFamily="34" charset="0"/>
              </a:rPr>
              <a:t>Full coverage</a:t>
            </a:r>
          </a:p>
          <a:p>
            <a:pPr lvl="1"/>
            <a:r>
              <a:rPr lang="en-US" dirty="0">
                <a:solidFill>
                  <a:srgbClr val="0F1131"/>
                </a:solidFill>
                <a:cs typeface="Arial" pitchFamily="34" charset="0"/>
              </a:rPr>
              <a:t>Any shape (u-bends, “S” shape, twisted)</a:t>
            </a:r>
          </a:p>
          <a:p>
            <a:pPr lvl="1"/>
            <a:r>
              <a:rPr lang="en-US" dirty="0">
                <a:solidFill>
                  <a:srgbClr val="0F1131"/>
                </a:solidFill>
                <a:cs typeface="Arial" pitchFamily="34" charset="0"/>
              </a:rPr>
              <a:t>Any material (ferromagnetic, non-ferromagnetic)</a:t>
            </a:r>
          </a:p>
          <a:p>
            <a:pPr lvl="1"/>
            <a:r>
              <a:rPr lang="en-US" dirty="0">
                <a:solidFill>
                  <a:srgbClr val="0F1131"/>
                </a:solidFill>
                <a:cs typeface="Arial" pitchFamily="34" charset="0"/>
              </a:rPr>
              <a:t>Up to 50mm ID</a:t>
            </a:r>
          </a:p>
          <a:p>
            <a:pPr marL="282575" lvl="0" indent="-282575">
              <a:lnSpc>
                <a:spcPct val="100000"/>
              </a:lnSpc>
              <a:buSzPct val="85000"/>
              <a:buBlip>
                <a:blip r:embed="rId2"/>
              </a:buBlip>
              <a:defRPr/>
            </a:pPr>
            <a:endParaRPr lang="en-US" dirty="0">
              <a:solidFill>
                <a:srgbClr val="01316E"/>
              </a:solidFill>
              <a:latin typeface="Arial" pitchFamily="34" charset="0"/>
              <a:cs typeface="Arial" pitchFamily="34" charset="0"/>
            </a:endParaRPr>
          </a:p>
          <a:p>
            <a:pPr marL="282575" lvl="0" indent="-282575">
              <a:lnSpc>
                <a:spcPct val="100000"/>
              </a:lnSpc>
              <a:buSzPct val="85000"/>
              <a:buBlip>
                <a:blip r:embed="rId2"/>
              </a:buBlip>
              <a:defRPr/>
            </a:pPr>
            <a:endParaRPr lang="en-US" dirty="0">
              <a:solidFill>
                <a:srgbClr val="01316E"/>
              </a:solidFill>
              <a:latin typeface="Arial" pitchFamily="34" charset="0"/>
              <a:cs typeface="Arial" pitchFamily="34" charset="0"/>
            </a:endParaRPr>
          </a:p>
          <a:p>
            <a:pPr marL="282575" lvl="0" indent="-282575">
              <a:lnSpc>
                <a:spcPct val="100000"/>
              </a:lnSpc>
              <a:buSzPct val="85000"/>
              <a:buBlip>
                <a:blip r:embed="rId2"/>
              </a:buBlip>
              <a:defRPr/>
            </a:pPr>
            <a:endParaRPr lang="en-US" dirty="0">
              <a:solidFill>
                <a:srgbClr val="01316E"/>
              </a:solidFill>
              <a:latin typeface="Arial" pitchFamily="34" charset="0"/>
              <a:cs typeface="Arial" pitchFamily="34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2573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185" cy="506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" y="4088543"/>
            <a:ext cx="9144000" cy="98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5797" y="4984924"/>
            <a:ext cx="3962398" cy="81844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F1131"/>
                </a:solidFill>
              </a:rPr>
              <a:t>Thank you</a:t>
            </a:r>
            <a:endParaRPr lang="sr-Latn-RS" sz="6000" dirty="0">
              <a:solidFill>
                <a:srgbClr val="0F113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69" y="5064056"/>
            <a:ext cx="1020155" cy="541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0568" y="5605536"/>
            <a:ext cx="14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www.swis.ltd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89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4" y="3529208"/>
            <a:ext cx="9129284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 Pulse Reflectometry</a:t>
            </a:r>
            <a:endParaRPr lang="sr-Latn-RS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895089" y="4445735"/>
            <a:ext cx="844301" cy="30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/>
          <p:cNvSpPr/>
          <p:nvPr/>
        </p:nvSpPr>
        <p:spPr>
          <a:xfrm rot="10800000">
            <a:off x="3582739" y="4817062"/>
            <a:ext cx="416761" cy="444666"/>
          </a:xfrm>
          <a:custGeom>
            <a:avLst/>
            <a:gdLst>
              <a:gd name="connsiteX0" fmla="*/ 0 w 457200"/>
              <a:gd name="connsiteY0" fmla="*/ 395150 h 627205"/>
              <a:gd name="connsiteX1" fmla="*/ 182880 w 457200"/>
              <a:gd name="connsiteY1" fmla="*/ 3990 h 627205"/>
              <a:gd name="connsiteX2" fmla="*/ 340360 w 457200"/>
              <a:gd name="connsiteY2" fmla="*/ 611050 h 627205"/>
              <a:gd name="connsiteX3" fmla="*/ 457200 w 457200"/>
              <a:gd name="connsiteY3" fmla="*/ 392610 h 62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627205">
                <a:moveTo>
                  <a:pt x="0" y="395150"/>
                </a:moveTo>
                <a:cubicBezTo>
                  <a:pt x="63076" y="181578"/>
                  <a:pt x="126153" y="-31993"/>
                  <a:pt x="182880" y="3990"/>
                </a:cubicBezTo>
                <a:cubicBezTo>
                  <a:pt x="239607" y="39973"/>
                  <a:pt x="294640" y="546280"/>
                  <a:pt x="340360" y="611050"/>
                </a:cubicBezTo>
                <a:cubicBezTo>
                  <a:pt x="386080" y="675820"/>
                  <a:pt x="421640" y="534215"/>
                  <a:pt x="457200" y="392610"/>
                </a:cubicBezTo>
              </a:path>
            </a:pathLst>
          </a:custGeom>
          <a:noFill/>
          <a:ln w="28575"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63" name="Freeform: Shape 62"/>
          <p:cNvSpPr/>
          <p:nvPr/>
        </p:nvSpPr>
        <p:spPr>
          <a:xfrm>
            <a:off x="4022837" y="4043573"/>
            <a:ext cx="482546" cy="627205"/>
          </a:xfrm>
          <a:custGeom>
            <a:avLst/>
            <a:gdLst>
              <a:gd name="connsiteX0" fmla="*/ 0 w 457200"/>
              <a:gd name="connsiteY0" fmla="*/ 395150 h 627205"/>
              <a:gd name="connsiteX1" fmla="*/ 182880 w 457200"/>
              <a:gd name="connsiteY1" fmla="*/ 3990 h 627205"/>
              <a:gd name="connsiteX2" fmla="*/ 340360 w 457200"/>
              <a:gd name="connsiteY2" fmla="*/ 611050 h 627205"/>
              <a:gd name="connsiteX3" fmla="*/ 457200 w 457200"/>
              <a:gd name="connsiteY3" fmla="*/ 392610 h 62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627205">
                <a:moveTo>
                  <a:pt x="0" y="395150"/>
                </a:moveTo>
                <a:cubicBezTo>
                  <a:pt x="63076" y="181578"/>
                  <a:pt x="126153" y="-31993"/>
                  <a:pt x="182880" y="3990"/>
                </a:cubicBezTo>
                <a:cubicBezTo>
                  <a:pt x="239607" y="39973"/>
                  <a:pt x="294640" y="546280"/>
                  <a:pt x="340360" y="611050"/>
                </a:cubicBezTo>
                <a:cubicBezTo>
                  <a:pt x="386080" y="675820"/>
                  <a:pt x="421640" y="534215"/>
                  <a:pt x="457200" y="39261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0" name="Freeform: Shape 69"/>
          <p:cNvSpPr/>
          <p:nvPr/>
        </p:nvSpPr>
        <p:spPr>
          <a:xfrm>
            <a:off x="5317476" y="4043572"/>
            <a:ext cx="497332" cy="627205"/>
          </a:xfrm>
          <a:custGeom>
            <a:avLst/>
            <a:gdLst>
              <a:gd name="connsiteX0" fmla="*/ 0 w 457200"/>
              <a:gd name="connsiteY0" fmla="*/ 395150 h 627205"/>
              <a:gd name="connsiteX1" fmla="*/ 182880 w 457200"/>
              <a:gd name="connsiteY1" fmla="*/ 3990 h 627205"/>
              <a:gd name="connsiteX2" fmla="*/ 340360 w 457200"/>
              <a:gd name="connsiteY2" fmla="*/ 611050 h 627205"/>
              <a:gd name="connsiteX3" fmla="*/ 457200 w 457200"/>
              <a:gd name="connsiteY3" fmla="*/ 392610 h 62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627205">
                <a:moveTo>
                  <a:pt x="0" y="395150"/>
                </a:moveTo>
                <a:cubicBezTo>
                  <a:pt x="63076" y="181578"/>
                  <a:pt x="126153" y="-31993"/>
                  <a:pt x="182880" y="3990"/>
                </a:cubicBezTo>
                <a:cubicBezTo>
                  <a:pt x="239607" y="39973"/>
                  <a:pt x="294640" y="546280"/>
                  <a:pt x="340360" y="611050"/>
                </a:cubicBezTo>
                <a:cubicBezTo>
                  <a:pt x="386080" y="675820"/>
                  <a:pt x="421640" y="534215"/>
                  <a:pt x="457200" y="39261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4" name="Freeform: Shape 73"/>
          <p:cNvSpPr/>
          <p:nvPr/>
        </p:nvSpPr>
        <p:spPr>
          <a:xfrm>
            <a:off x="2723707" y="4049094"/>
            <a:ext cx="482546" cy="627205"/>
          </a:xfrm>
          <a:custGeom>
            <a:avLst/>
            <a:gdLst>
              <a:gd name="connsiteX0" fmla="*/ 0 w 457200"/>
              <a:gd name="connsiteY0" fmla="*/ 395150 h 627205"/>
              <a:gd name="connsiteX1" fmla="*/ 182880 w 457200"/>
              <a:gd name="connsiteY1" fmla="*/ 3990 h 627205"/>
              <a:gd name="connsiteX2" fmla="*/ 340360 w 457200"/>
              <a:gd name="connsiteY2" fmla="*/ 611050 h 627205"/>
              <a:gd name="connsiteX3" fmla="*/ 457200 w 457200"/>
              <a:gd name="connsiteY3" fmla="*/ 392610 h 62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627205">
                <a:moveTo>
                  <a:pt x="0" y="395150"/>
                </a:moveTo>
                <a:cubicBezTo>
                  <a:pt x="63076" y="181578"/>
                  <a:pt x="126153" y="-31993"/>
                  <a:pt x="182880" y="3990"/>
                </a:cubicBezTo>
                <a:cubicBezTo>
                  <a:pt x="239607" y="39973"/>
                  <a:pt x="294640" y="546280"/>
                  <a:pt x="340360" y="611050"/>
                </a:cubicBezTo>
                <a:cubicBezTo>
                  <a:pt x="386080" y="675820"/>
                  <a:pt x="421640" y="534215"/>
                  <a:pt x="457200" y="39261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5" name="Freeform: Shape 74"/>
          <p:cNvSpPr/>
          <p:nvPr/>
        </p:nvSpPr>
        <p:spPr>
          <a:xfrm rot="10800000">
            <a:off x="2566293" y="4822539"/>
            <a:ext cx="416761" cy="444666"/>
          </a:xfrm>
          <a:custGeom>
            <a:avLst/>
            <a:gdLst>
              <a:gd name="connsiteX0" fmla="*/ 0 w 457200"/>
              <a:gd name="connsiteY0" fmla="*/ 395150 h 627205"/>
              <a:gd name="connsiteX1" fmla="*/ 182880 w 457200"/>
              <a:gd name="connsiteY1" fmla="*/ 3990 h 627205"/>
              <a:gd name="connsiteX2" fmla="*/ 340360 w 457200"/>
              <a:gd name="connsiteY2" fmla="*/ 611050 h 627205"/>
              <a:gd name="connsiteX3" fmla="*/ 457200 w 457200"/>
              <a:gd name="connsiteY3" fmla="*/ 392610 h 62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627205">
                <a:moveTo>
                  <a:pt x="0" y="395150"/>
                </a:moveTo>
                <a:cubicBezTo>
                  <a:pt x="63076" y="181578"/>
                  <a:pt x="126153" y="-31993"/>
                  <a:pt x="182880" y="3990"/>
                </a:cubicBezTo>
                <a:cubicBezTo>
                  <a:pt x="239607" y="39973"/>
                  <a:pt x="294640" y="546280"/>
                  <a:pt x="340360" y="611050"/>
                </a:cubicBezTo>
                <a:cubicBezTo>
                  <a:pt x="386080" y="675820"/>
                  <a:pt x="421640" y="534215"/>
                  <a:pt x="457200" y="392610"/>
                </a:cubicBezTo>
              </a:path>
            </a:pathLst>
          </a:custGeom>
          <a:noFill/>
          <a:ln w="28575"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0" name="Straight Arrow Connector 79"/>
          <p:cNvCxnSpPr>
            <a:cxnSpLocks/>
          </p:cNvCxnSpPr>
          <p:nvPr/>
        </p:nvCxnSpPr>
        <p:spPr>
          <a:xfrm>
            <a:off x="5802523" y="4445735"/>
            <a:ext cx="84380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cxnSpLocks/>
          </p:cNvCxnSpPr>
          <p:nvPr/>
        </p:nvCxnSpPr>
        <p:spPr>
          <a:xfrm flipH="1" flipV="1">
            <a:off x="1915906" y="4986916"/>
            <a:ext cx="671204" cy="4102"/>
          </a:xfrm>
          <a:prstGeom prst="straightConnector1">
            <a:avLst/>
          </a:prstGeom>
          <a:ln w="28575">
            <a:solidFill>
              <a:srgbClr val="F2682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</p:cNvCxnSpPr>
          <p:nvPr/>
        </p:nvCxnSpPr>
        <p:spPr>
          <a:xfrm>
            <a:off x="3987435" y="4992344"/>
            <a:ext cx="627110" cy="2762"/>
          </a:xfrm>
          <a:prstGeom prst="line">
            <a:avLst/>
          </a:prstGeom>
          <a:ln w="28575">
            <a:solidFill>
              <a:srgbClr val="F26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16200000">
            <a:off x="5217" y="4262489"/>
            <a:ext cx="947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Sonic V</a:t>
            </a:r>
            <a:br>
              <a:rPr lang="en-US" dirty="0"/>
            </a:br>
            <a:r>
              <a:rPr lang="en-US" dirty="0"/>
              <a:t>Adaptor</a:t>
            </a:r>
            <a:endParaRPr lang="sr-Latn-RS" dirty="0"/>
          </a:p>
        </p:txBody>
      </p:sp>
      <p:pic>
        <p:nvPicPr>
          <p:cNvPr id="99" name="Content Placeholder 9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71" y="5092933"/>
            <a:ext cx="997584" cy="1332632"/>
          </a:xfrm>
        </p:spPr>
      </p:pic>
      <p:sp>
        <p:nvSpPr>
          <p:cNvPr id="16" name="TextBox 15"/>
          <p:cNvSpPr txBox="1"/>
          <p:nvPr/>
        </p:nvSpPr>
        <p:spPr>
          <a:xfrm>
            <a:off x="628647" y="1828461"/>
            <a:ext cx="8100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1131"/>
                </a:solidFill>
              </a:rPr>
              <a:t>Specially formed acoustic pulses are propagated through the air enclosed by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Echoes generated by defects are recorded using cutting edge microphones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Powerful algorithms are </a:t>
            </a:r>
            <a:r>
              <a:rPr lang="en-US"/>
              <a:t>identifying location</a:t>
            </a:r>
            <a:r>
              <a:rPr lang="en-US" dirty="0"/>
              <a:t>, type and size of ID defects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3196426" y="4445735"/>
            <a:ext cx="844301" cy="30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4490902" y="4445883"/>
            <a:ext cx="844301" cy="30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970165" y="4988967"/>
            <a:ext cx="627110" cy="2762"/>
          </a:xfrm>
          <a:prstGeom prst="line">
            <a:avLst/>
          </a:prstGeom>
          <a:ln w="28575">
            <a:solidFill>
              <a:srgbClr val="F26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peech Bubble: Rectangle with Corners Rounded 32"/>
          <p:cNvSpPr/>
          <p:nvPr/>
        </p:nvSpPr>
        <p:spPr>
          <a:xfrm>
            <a:off x="2805471" y="3232790"/>
            <a:ext cx="2590800" cy="300356"/>
          </a:xfrm>
          <a:prstGeom prst="wedgeRoundRectCallout">
            <a:avLst>
              <a:gd name="adj1" fmla="val 51710"/>
              <a:gd name="adj2" fmla="val 220555"/>
              <a:gd name="adj3" fmla="val 16667"/>
            </a:avLst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Acoustic pulse injected in tube</a:t>
            </a:r>
            <a:endParaRPr lang="sr-Latn-RS" sz="1400" dirty="0"/>
          </a:p>
        </p:txBody>
      </p:sp>
      <p:sp>
        <p:nvSpPr>
          <p:cNvPr id="35" name="Speech Bubble: Rectangle with Corners Rounded 34"/>
          <p:cNvSpPr/>
          <p:nvPr/>
        </p:nvSpPr>
        <p:spPr>
          <a:xfrm rot="10800000">
            <a:off x="2805471" y="5616770"/>
            <a:ext cx="2590800" cy="300356"/>
          </a:xfrm>
          <a:prstGeom prst="wedgeRoundRectCallout">
            <a:avLst>
              <a:gd name="adj1" fmla="val 46682"/>
              <a:gd name="adj2" fmla="val 164886"/>
              <a:gd name="adj3" fmla="val 16667"/>
            </a:avLst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Echo reflected from defect</a:t>
            </a:r>
            <a:endParaRPr lang="sr-Latn-R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3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 Signals</a:t>
            </a:r>
            <a:endParaRPr lang="sr-Latn-RS" dirty="0"/>
          </a:p>
        </p:txBody>
      </p:sp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4737274" y="5112091"/>
            <a:ext cx="22685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F1131"/>
                </a:solidFill>
                <a:cs typeface="Arial" pitchFamily="34" charset="0"/>
              </a:rPr>
              <a:t>Wall Loss</a:t>
            </a:r>
          </a:p>
          <a:p>
            <a:r>
              <a:rPr lang="en-US" sz="1600" dirty="0">
                <a:solidFill>
                  <a:srgbClr val="0F1131"/>
                </a:solidFill>
                <a:cs typeface="Arial" pitchFamily="34" charset="0"/>
              </a:rPr>
              <a:t>pitting, erosion</a:t>
            </a: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928883" y="5140882"/>
            <a:ext cx="17514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1131"/>
                </a:solidFill>
                <a:cs typeface="Arial" pitchFamily="34" charset="0"/>
              </a:rPr>
              <a:t>Blockage</a:t>
            </a:r>
          </a:p>
          <a:p>
            <a:r>
              <a:rPr lang="en-US" sz="1600" dirty="0">
                <a:solidFill>
                  <a:srgbClr val="0F1131"/>
                </a:solidFill>
                <a:cs typeface="Arial" pitchFamily="34" charset="0"/>
              </a:rPr>
              <a:t>deposits, dents,            welding material</a:t>
            </a:r>
          </a:p>
        </p:txBody>
      </p:sp>
      <p:cxnSp>
        <p:nvCxnSpPr>
          <p:cNvPr id="32" name="Straight Arrow Connector 6"/>
          <p:cNvCxnSpPr>
            <a:cxnSpLocks noChangeShapeType="1"/>
          </p:cNvCxnSpPr>
          <p:nvPr/>
        </p:nvCxnSpPr>
        <p:spPr bwMode="auto">
          <a:xfrm rot="16200000" flipV="1">
            <a:off x="243681" y="3147068"/>
            <a:ext cx="2332038" cy="12700"/>
          </a:xfrm>
          <a:prstGeom prst="straightConnector1">
            <a:avLst/>
          </a:prstGeom>
          <a:noFill/>
          <a:ln w="38100">
            <a:solidFill>
              <a:srgbClr val="F26822"/>
            </a:solidFill>
            <a:round/>
            <a:headEnd/>
            <a:tailEnd type="arrow" w="med" len="med"/>
          </a:ln>
        </p:spPr>
      </p:cxnSp>
      <p:cxnSp>
        <p:nvCxnSpPr>
          <p:cNvPr id="33" name="Straight Arrow Connector 8"/>
          <p:cNvCxnSpPr>
            <a:cxnSpLocks noChangeShapeType="1"/>
          </p:cNvCxnSpPr>
          <p:nvPr/>
        </p:nvCxnSpPr>
        <p:spPr bwMode="auto">
          <a:xfrm>
            <a:off x="1225550" y="4024162"/>
            <a:ext cx="6538913" cy="0"/>
          </a:xfrm>
          <a:prstGeom prst="straightConnector1">
            <a:avLst/>
          </a:prstGeom>
          <a:noFill/>
          <a:ln w="38100">
            <a:solidFill>
              <a:srgbClr val="F26822"/>
            </a:solidFill>
            <a:round/>
            <a:headEnd/>
            <a:tailEnd type="arrow" w="med" len="med"/>
          </a:ln>
        </p:spPr>
      </p:cxnSp>
      <p:sp>
        <p:nvSpPr>
          <p:cNvPr id="41" name="TextBox 22"/>
          <p:cNvSpPr txBox="1">
            <a:spLocks noChangeArrowheads="1"/>
          </p:cNvSpPr>
          <p:nvPr/>
        </p:nvSpPr>
        <p:spPr bwMode="auto">
          <a:xfrm>
            <a:off x="1450129" y="1931660"/>
            <a:ext cx="843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F1131"/>
                </a:solidFill>
                <a:cs typeface="Arial" pitchFamily="34" charset="0"/>
              </a:rPr>
              <a:t>Impulse</a:t>
            </a:r>
          </a:p>
        </p:txBody>
      </p:sp>
      <p:sp>
        <p:nvSpPr>
          <p:cNvPr id="42" name="TextBox 24"/>
          <p:cNvSpPr txBox="1">
            <a:spLocks noChangeArrowheads="1"/>
          </p:cNvSpPr>
          <p:nvPr/>
        </p:nvSpPr>
        <p:spPr bwMode="auto">
          <a:xfrm>
            <a:off x="4019022" y="2664016"/>
            <a:ext cx="1917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F1131"/>
                </a:solidFill>
                <a:cs typeface="Arial" pitchFamily="34" charset="0"/>
              </a:rPr>
              <a:t>Reflection from a </a:t>
            </a:r>
            <a:r>
              <a:rPr lang="en-US" sz="1400" b="1" dirty="0">
                <a:solidFill>
                  <a:srgbClr val="0F1131"/>
                </a:solidFill>
                <a:cs typeface="Arial" pitchFamily="34" charset="0"/>
              </a:rPr>
              <a:t>local blockage</a:t>
            </a:r>
          </a:p>
        </p:txBody>
      </p:sp>
      <p:sp>
        <p:nvSpPr>
          <p:cNvPr id="49" name="TextBox 31"/>
          <p:cNvSpPr txBox="1">
            <a:spLocks noChangeArrowheads="1"/>
          </p:cNvSpPr>
          <p:nvPr/>
        </p:nvSpPr>
        <p:spPr bwMode="auto">
          <a:xfrm>
            <a:off x="7573963" y="4141637"/>
            <a:ext cx="287258" cy="461665"/>
          </a:xfrm>
          <a:prstGeom prst="rect">
            <a:avLst/>
          </a:prstGeom>
          <a:noFill/>
          <a:ln w="9525">
            <a:solidFill>
              <a:srgbClr val="F2682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F1131"/>
                </a:solidFill>
                <a:cs typeface="Arial" pitchFamily="34" charset="0"/>
              </a:rPr>
              <a:t>t</a:t>
            </a:r>
          </a:p>
        </p:txBody>
      </p:sp>
      <p:sp>
        <p:nvSpPr>
          <p:cNvPr id="50" name="TextBox 32"/>
          <p:cNvSpPr txBox="1">
            <a:spLocks noChangeArrowheads="1"/>
          </p:cNvSpPr>
          <p:nvPr/>
        </p:nvSpPr>
        <p:spPr bwMode="auto">
          <a:xfrm>
            <a:off x="5936413" y="2663144"/>
            <a:ext cx="1438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>
                <a:solidFill>
                  <a:srgbClr val="0F1131"/>
                </a:solidFill>
                <a:cs typeface="Arial" pitchFamily="34" charset="0"/>
              </a:rPr>
              <a:t>Reflection from a</a:t>
            </a:r>
          </a:p>
          <a:p>
            <a:pPr algn="l"/>
            <a:r>
              <a:rPr lang="en-US" sz="1400" b="1" dirty="0">
                <a:solidFill>
                  <a:srgbClr val="0F1131"/>
                </a:solidFill>
                <a:cs typeface="Arial" pitchFamily="34" charset="0"/>
              </a:rPr>
              <a:t>local wall loss</a:t>
            </a:r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2768760" y="2668812"/>
            <a:ext cx="1339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F1131"/>
                </a:solidFill>
                <a:cs typeface="Arial" pitchFamily="34" charset="0"/>
              </a:rPr>
              <a:t>Reflection from a </a:t>
            </a:r>
            <a:r>
              <a:rPr lang="en-US" sz="1400" b="1" dirty="0">
                <a:solidFill>
                  <a:srgbClr val="0F1131"/>
                </a:solidFill>
                <a:cs typeface="Arial" pitchFamily="34" charset="0"/>
              </a:rPr>
              <a:t>hole</a:t>
            </a:r>
          </a:p>
        </p:txBody>
      </p:sp>
      <p:sp>
        <p:nvSpPr>
          <p:cNvPr id="54" name="Freeform 56"/>
          <p:cNvSpPr/>
          <p:nvPr/>
        </p:nvSpPr>
        <p:spPr>
          <a:xfrm>
            <a:off x="2736243" y="4030487"/>
            <a:ext cx="1133475" cy="830365"/>
          </a:xfrm>
          <a:custGeom>
            <a:avLst/>
            <a:gdLst>
              <a:gd name="connsiteX0" fmla="*/ 0 w 1066800"/>
              <a:gd name="connsiteY0" fmla="*/ 0 h 631063"/>
              <a:gd name="connsiteX1" fmla="*/ 133350 w 1066800"/>
              <a:gd name="connsiteY1" fmla="*/ 628650 h 631063"/>
              <a:gd name="connsiteX2" fmla="*/ 714375 w 1066800"/>
              <a:gd name="connsiteY2" fmla="*/ 209550 h 631063"/>
              <a:gd name="connsiteX3" fmla="*/ 1066800 w 1066800"/>
              <a:gd name="connsiteY3" fmla="*/ 28575 h 631063"/>
              <a:gd name="connsiteX0" fmla="*/ 0 w 1066800"/>
              <a:gd name="connsiteY0" fmla="*/ 0 h 611623"/>
              <a:gd name="connsiteX1" fmla="*/ 133350 w 1066800"/>
              <a:gd name="connsiteY1" fmla="*/ 609600 h 611623"/>
              <a:gd name="connsiteX2" fmla="*/ 714375 w 1066800"/>
              <a:gd name="connsiteY2" fmla="*/ 190500 h 611623"/>
              <a:gd name="connsiteX3" fmla="*/ 1066800 w 1066800"/>
              <a:gd name="connsiteY3" fmla="*/ 9525 h 611623"/>
              <a:gd name="connsiteX0" fmla="*/ 0 w 1066800"/>
              <a:gd name="connsiteY0" fmla="*/ 0 h 611623"/>
              <a:gd name="connsiteX1" fmla="*/ 133350 w 1066800"/>
              <a:gd name="connsiteY1" fmla="*/ 609600 h 611623"/>
              <a:gd name="connsiteX2" fmla="*/ 714375 w 1066800"/>
              <a:gd name="connsiteY2" fmla="*/ 190500 h 611623"/>
              <a:gd name="connsiteX3" fmla="*/ 1066800 w 1066800"/>
              <a:gd name="connsiteY3" fmla="*/ 9525 h 611623"/>
              <a:gd name="connsiteX0" fmla="*/ 0 w 1133475"/>
              <a:gd name="connsiteY0" fmla="*/ 0 h 611623"/>
              <a:gd name="connsiteX1" fmla="*/ 200025 w 1133475"/>
              <a:gd name="connsiteY1" fmla="*/ 609600 h 611623"/>
              <a:gd name="connsiteX2" fmla="*/ 781050 w 1133475"/>
              <a:gd name="connsiteY2" fmla="*/ 190500 h 611623"/>
              <a:gd name="connsiteX3" fmla="*/ 1133475 w 1133475"/>
              <a:gd name="connsiteY3" fmla="*/ 9525 h 61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475" h="611623">
                <a:moveTo>
                  <a:pt x="0" y="0"/>
                </a:moveTo>
                <a:cubicBezTo>
                  <a:pt x="35718" y="287337"/>
                  <a:pt x="69850" y="577850"/>
                  <a:pt x="200025" y="609600"/>
                </a:cubicBezTo>
                <a:cubicBezTo>
                  <a:pt x="330200" y="641350"/>
                  <a:pt x="625475" y="290512"/>
                  <a:pt x="781050" y="190500"/>
                </a:cubicBezTo>
                <a:cubicBezTo>
                  <a:pt x="936625" y="90488"/>
                  <a:pt x="1079500" y="39688"/>
                  <a:pt x="1133475" y="9525"/>
                </a:cubicBezTo>
              </a:path>
            </a:pathLst>
          </a:custGeom>
          <a:noFill/>
          <a:ln w="12700"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73" name="Straight Connector 7"/>
          <p:cNvCxnSpPr>
            <a:cxnSpLocks noChangeShapeType="1"/>
          </p:cNvCxnSpPr>
          <p:nvPr/>
        </p:nvCxnSpPr>
        <p:spPr bwMode="auto">
          <a:xfrm>
            <a:off x="2629071" y="5391782"/>
            <a:ext cx="1800000" cy="0"/>
          </a:xfrm>
          <a:prstGeom prst="line">
            <a:avLst/>
          </a:prstGeom>
          <a:noFill/>
          <a:ln w="127000">
            <a:solidFill>
              <a:srgbClr val="F26822"/>
            </a:solidFill>
            <a:round/>
            <a:headEnd/>
            <a:tailEnd/>
          </a:ln>
        </p:spPr>
      </p:cxnSp>
      <p:sp>
        <p:nvSpPr>
          <p:cNvPr id="87" name="Freeform: Shape 86"/>
          <p:cNvSpPr/>
          <p:nvPr/>
        </p:nvSpPr>
        <p:spPr>
          <a:xfrm>
            <a:off x="1683920" y="2273362"/>
            <a:ext cx="375920" cy="1747522"/>
          </a:xfrm>
          <a:custGeom>
            <a:avLst/>
            <a:gdLst>
              <a:gd name="connsiteX0" fmla="*/ 0 w 375920"/>
              <a:gd name="connsiteY0" fmla="*/ 1737362 h 1747522"/>
              <a:gd name="connsiteX1" fmla="*/ 162560 w 375920"/>
              <a:gd name="connsiteY1" fmla="*/ 2 h 1747522"/>
              <a:gd name="connsiteX2" fmla="*/ 375920 w 375920"/>
              <a:gd name="connsiteY2" fmla="*/ 1747522 h 17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747522">
                <a:moveTo>
                  <a:pt x="0" y="1737362"/>
                </a:moveTo>
                <a:cubicBezTo>
                  <a:pt x="49953" y="867835"/>
                  <a:pt x="99907" y="-1691"/>
                  <a:pt x="162560" y="2"/>
                </a:cubicBezTo>
                <a:cubicBezTo>
                  <a:pt x="225213" y="1695"/>
                  <a:pt x="300566" y="874608"/>
                  <a:pt x="375920" y="1747522"/>
                </a:cubicBezTo>
              </a:path>
            </a:pathLst>
          </a:custGeom>
          <a:noFill/>
          <a:ln w="12700"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9" name="Freeform: Shape 88"/>
          <p:cNvSpPr/>
          <p:nvPr/>
        </p:nvSpPr>
        <p:spPr>
          <a:xfrm>
            <a:off x="4397013" y="3183085"/>
            <a:ext cx="874026" cy="1523259"/>
          </a:xfrm>
          <a:custGeom>
            <a:avLst/>
            <a:gdLst>
              <a:gd name="connsiteX0" fmla="*/ 0 w 985520"/>
              <a:gd name="connsiteY0" fmla="*/ 1365565 h 2423538"/>
              <a:gd name="connsiteX1" fmla="*/ 314960 w 985520"/>
              <a:gd name="connsiteY1" fmla="*/ 24445 h 2423538"/>
              <a:gd name="connsiteX2" fmla="*/ 670560 w 985520"/>
              <a:gd name="connsiteY2" fmla="*/ 2391725 h 2423538"/>
              <a:gd name="connsiteX3" fmla="*/ 985520 w 985520"/>
              <a:gd name="connsiteY3" fmla="*/ 1172525 h 2423538"/>
              <a:gd name="connsiteX0" fmla="*/ 0 w 955962"/>
              <a:gd name="connsiteY0" fmla="*/ 1365565 h 2445614"/>
              <a:gd name="connsiteX1" fmla="*/ 314960 w 955962"/>
              <a:gd name="connsiteY1" fmla="*/ 24445 h 2445614"/>
              <a:gd name="connsiteX2" fmla="*/ 670560 w 955962"/>
              <a:gd name="connsiteY2" fmla="*/ 2391725 h 2445614"/>
              <a:gd name="connsiteX3" fmla="*/ 955962 w 955962"/>
              <a:gd name="connsiteY3" fmla="*/ 1390250 h 2445614"/>
              <a:gd name="connsiteX0" fmla="*/ 0 w 847583"/>
              <a:gd name="connsiteY0" fmla="*/ 1365565 h 2445614"/>
              <a:gd name="connsiteX1" fmla="*/ 206581 w 847583"/>
              <a:gd name="connsiteY1" fmla="*/ 24445 h 2445614"/>
              <a:gd name="connsiteX2" fmla="*/ 562181 w 847583"/>
              <a:gd name="connsiteY2" fmla="*/ 2391725 h 2445614"/>
              <a:gd name="connsiteX3" fmla="*/ 847583 w 847583"/>
              <a:gd name="connsiteY3" fmla="*/ 1390250 h 2445614"/>
              <a:gd name="connsiteX0" fmla="*/ 0 w 768762"/>
              <a:gd name="connsiteY0" fmla="*/ 1365565 h 2445614"/>
              <a:gd name="connsiteX1" fmla="*/ 206581 w 768762"/>
              <a:gd name="connsiteY1" fmla="*/ 24445 h 2445614"/>
              <a:gd name="connsiteX2" fmla="*/ 562181 w 768762"/>
              <a:gd name="connsiteY2" fmla="*/ 2391725 h 2445614"/>
              <a:gd name="connsiteX3" fmla="*/ 768762 w 768762"/>
              <a:gd name="connsiteY3" fmla="*/ 1390250 h 2445614"/>
              <a:gd name="connsiteX0" fmla="*/ 0 w 847583"/>
              <a:gd name="connsiteY0" fmla="*/ 1365565 h 2445614"/>
              <a:gd name="connsiteX1" fmla="*/ 206581 w 847583"/>
              <a:gd name="connsiteY1" fmla="*/ 24445 h 2445614"/>
              <a:gd name="connsiteX2" fmla="*/ 562181 w 847583"/>
              <a:gd name="connsiteY2" fmla="*/ 2391725 h 2445614"/>
              <a:gd name="connsiteX3" fmla="*/ 847583 w 847583"/>
              <a:gd name="connsiteY3" fmla="*/ 1390250 h 2445614"/>
              <a:gd name="connsiteX0" fmla="*/ 0 w 847583"/>
              <a:gd name="connsiteY0" fmla="*/ 1371745 h 2593644"/>
              <a:gd name="connsiteX1" fmla="*/ 206581 w 847583"/>
              <a:gd name="connsiteY1" fmla="*/ 30625 h 2593644"/>
              <a:gd name="connsiteX2" fmla="*/ 522771 w 847583"/>
              <a:gd name="connsiteY2" fmla="*/ 2548637 h 2593644"/>
              <a:gd name="connsiteX3" fmla="*/ 847583 w 847583"/>
              <a:gd name="connsiteY3" fmla="*/ 1396430 h 2593644"/>
              <a:gd name="connsiteX0" fmla="*/ 0 w 847583"/>
              <a:gd name="connsiteY0" fmla="*/ 1368259 h 2510980"/>
              <a:gd name="connsiteX1" fmla="*/ 206581 w 847583"/>
              <a:gd name="connsiteY1" fmla="*/ 27139 h 2510980"/>
              <a:gd name="connsiteX2" fmla="*/ 552329 w 847583"/>
              <a:gd name="connsiteY2" fmla="*/ 2461411 h 2510980"/>
              <a:gd name="connsiteX3" fmla="*/ 847583 w 847583"/>
              <a:gd name="connsiteY3" fmla="*/ 1392944 h 25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583" h="2510980">
                <a:moveTo>
                  <a:pt x="0" y="1368259"/>
                </a:moveTo>
                <a:cubicBezTo>
                  <a:pt x="101600" y="612185"/>
                  <a:pt x="114526" y="-155053"/>
                  <a:pt x="206581" y="27139"/>
                </a:cubicBezTo>
                <a:cubicBezTo>
                  <a:pt x="298636" y="209331"/>
                  <a:pt x="445495" y="2233777"/>
                  <a:pt x="552329" y="2461411"/>
                </a:cubicBezTo>
                <a:cubicBezTo>
                  <a:pt x="659163" y="2689045"/>
                  <a:pt x="745983" y="2098217"/>
                  <a:pt x="847583" y="1392944"/>
                </a:cubicBezTo>
              </a:path>
            </a:pathLst>
          </a:custGeom>
          <a:noFill/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0" name="Freeform: Shape 89"/>
          <p:cNvSpPr/>
          <p:nvPr/>
        </p:nvSpPr>
        <p:spPr>
          <a:xfrm>
            <a:off x="6197600" y="3231324"/>
            <a:ext cx="741680" cy="1536783"/>
          </a:xfrm>
          <a:custGeom>
            <a:avLst/>
            <a:gdLst>
              <a:gd name="connsiteX0" fmla="*/ 0 w 741680"/>
              <a:gd name="connsiteY0" fmla="*/ 792036 h 1536783"/>
              <a:gd name="connsiteX1" fmla="*/ 254000 w 741680"/>
              <a:gd name="connsiteY1" fmla="*/ 1513396 h 1536783"/>
              <a:gd name="connsiteX2" fmla="*/ 508000 w 741680"/>
              <a:gd name="connsiteY2" fmla="*/ 19876 h 1536783"/>
              <a:gd name="connsiteX3" fmla="*/ 741680 w 741680"/>
              <a:gd name="connsiteY3" fmla="*/ 792036 h 153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" h="1536783">
                <a:moveTo>
                  <a:pt x="0" y="792036"/>
                </a:moveTo>
                <a:cubicBezTo>
                  <a:pt x="84666" y="1217062"/>
                  <a:pt x="169333" y="1642089"/>
                  <a:pt x="254000" y="1513396"/>
                </a:cubicBezTo>
                <a:cubicBezTo>
                  <a:pt x="338667" y="1384703"/>
                  <a:pt x="426720" y="140103"/>
                  <a:pt x="508000" y="19876"/>
                </a:cubicBezTo>
                <a:cubicBezTo>
                  <a:pt x="589280" y="-100351"/>
                  <a:pt x="665480" y="345842"/>
                  <a:pt x="741680" y="792036"/>
                </a:cubicBezTo>
              </a:path>
            </a:pathLst>
          </a:custGeom>
          <a:noFill/>
          <a:ln w="12700"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8" name="Straight Connector 7"/>
          <p:cNvCxnSpPr>
            <a:cxnSpLocks noChangeShapeType="1"/>
          </p:cNvCxnSpPr>
          <p:nvPr/>
        </p:nvCxnSpPr>
        <p:spPr bwMode="auto">
          <a:xfrm>
            <a:off x="2629071" y="5833742"/>
            <a:ext cx="1800000" cy="0"/>
          </a:xfrm>
          <a:prstGeom prst="line">
            <a:avLst/>
          </a:prstGeom>
          <a:noFill/>
          <a:ln w="127000">
            <a:solidFill>
              <a:srgbClr val="F26822"/>
            </a:solidFill>
            <a:round/>
            <a:headEnd/>
            <a:tailEnd/>
          </a:ln>
        </p:spPr>
      </p:cxnSp>
      <p:sp>
        <p:nvSpPr>
          <p:cNvPr id="100" name="Chord 99"/>
          <p:cNvSpPr/>
          <p:nvPr/>
        </p:nvSpPr>
        <p:spPr>
          <a:xfrm rot="6862529">
            <a:off x="3430200" y="5681617"/>
            <a:ext cx="203200" cy="200432"/>
          </a:xfrm>
          <a:prstGeom prst="chord">
            <a:avLst/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1" name="Chord 100"/>
          <p:cNvSpPr/>
          <p:nvPr/>
        </p:nvSpPr>
        <p:spPr>
          <a:xfrm rot="17454161">
            <a:off x="3433546" y="5340884"/>
            <a:ext cx="203200" cy="200432"/>
          </a:xfrm>
          <a:prstGeom prst="chord">
            <a:avLst/>
          </a:prstGeom>
          <a:solidFill>
            <a:srgbClr val="F26822"/>
          </a:solidFill>
          <a:ln>
            <a:solidFill>
              <a:srgbClr val="F26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2" name="Straight Connector 7"/>
          <p:cNvCxnSpPr>
            <a:cxnSpLocks noChangeShapeType="1"/>
          </p:cNvCxnSpPr>
          <p:nvPr/>
        </p:nvCxnSpPr>
        <p:spPr bwMode="auto">
          <a:xfrm>
            <a:off x="6173802" y="5387526"/>
            <a:ext cx="1800000" cy="0"/>
          </a:xfrm>
          <a:prstGeom prst="line">
            <a:avLst/>
          </a:prstGeom>
          <a:noFill/>
          <a:ln w="127000">
            <a:solidFill>
              <a:srgbClr val="F26822"/>
            </a:solidFill>
            <a:round/>
            <a:headEnd/>
            <a:tailEnd/>
          </a:ln>
        </p:spPr>
      </p:cxnSp>
      <p:cxnSp>
        <p:nvCxnSpPr>
          <p:cNvPr id="103" name="Straight Connector 7"/>
          <p:cNvCxnSpPr>
            <a:cxnSpLocks noChangeShapeType="1"/>
          </p:cNvCxnSpPr>
          <p:nvPr/>
        </p:nvCxnSpPr>
        <p:spPr bwMode="auto">
          <a:xfrm>
            <a:off x="6173802" y="5829486"/>
            <a:ext cx="1800000" cy="0"/>
          </a:xfrm>
          <a:prstGeom prst="line">
            <a:avLst/>
          </a:prstGeom>
          <a:noFill/>
          <a:ln w="127000">
            <a:solidFill>
              <a:srgbClr val="F26822"/>
            </a:solidFill>
            <a:round/>
            <a:headEnd/>
            <a:tailEnd/>
          </a:ln>
        </p:spPr>
      </p:cxnSp>
      <p:sp>
        <p:nvSpPr>
          <p:cNvPr id="105" name="Chord 104"/>
          <p:cNvSpPr/>
          <p:nvPr/>
        </p:nvSpPr>
        <p:spPr>
          <a:xfrm rot="5789026">
            <a:off x="6978277" y="5367108"/>
            <a:ext cx="203200" cy="200432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6" name="Chord 105"/>
          <p:cNvSpPr/>
          <p:nvPr/>
        </p:nvSpPr>
        <p:spPr>
          <a:xfrm rot="16565538">
            <a:off x="6981617" y="5657510"/>
            <a:ext cx="203200" cy="200432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Flowchart: Decision 2"/>
          <p:cNvSpPr/>
          <p:nvPr/>
        </p:nvSpPr>
        <p:spPr>
          <a:xfrm>
            <a:off x="1075474" y="5048458"/>
            <a:ext cx="3321539" cy="45719"/>
          </a:xfrm>
          <a:prstGeom prst="flowChartDecision">
            <a:avLst/>
          </a:prstGeom>
          <a:solidFill>
            <a:srgbClr val="0F1131"/>
          </a:solidFill>
          <a:ln>
            <a:solidFill>
              <a:srgbClr val="0F1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Flowchart: Decision 26"/>
          <p:cNvSpPr/>
          <p:nvPr/>
        </p:nvSpPr>
        <p:spPr>
          <a:xfrm>
            <a:off x="4737274" y="5052183"/>
            <a:ext cx="3321539" cy="45719"/>
          </a:xfrm>
          <a:prstGeom prst="flowChartDecision">
            <a:avLst/>
          </a:prstGeom>
          <a:solidFill>
            <a:srgbClr val="0F1131"/>
          </a:solidFill>
          <a:ln>
            <a:solidFill>
              <a:srgbClr val="0F1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676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Hole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0" y="2037001"/>
            <a:ext cx="7042153" cy="3619027"/>
          </a:xfrm>
        </p:spPr>
      </p:pic>
      <p:sp>
        <p:nvSpPr>
          <p:cNvPr id="5" name="TextBox 4"/>
          <p:cNvSpPr txBox="1"/>
          <p:nvPr/>
        </p:nvSpPr>
        <p:spPr>
          <a:xfrm>
            <a:off x="628647" y="1667669"/>
            <a:ext cx="596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Signature of hole compared to reference and faultless signals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3035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Blockage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2037001"/>
            <a:ext cx="7031993" cy="3626755"/>
          </a:xfrm>
        </p:spPr>
      </p:pic>
      <p:sp>
        <p:nvSpPr>
          <p:cNvPr id="5" name="TextBox 4"/>
          <p:cNvSpPr txBox="1"/>
          <p:nvPr/>
        </p:nvSpPr>
        <p:spPr>
          <a:xfrm>
            <a:off x="628647" y="1667669"/>
            <a:ext cx="572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Blockage signal compared to reference and faultless signals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7469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loss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8" y="2037001"/>
            <a:ext cx="7012998" cy="3616960"/>
          </a:xfrm>
        </p:spPr>
      </p:pic>
      <p:sp>
        <p:nvSpPr>
          <p:cNvPr id="5" name="TextBox 4"/>
          <p:cNvSpPr txBox="1"/>
          <p:nvPr/>
        </p:nvSpPr>
        <p:spPr>
          <a:xfrm>
            <a:off x="628647" y="1667669"/>
            <a:ext cx="813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Wall loss signatures near end of the tube compared to reference and faultless signals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2066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-5973"/>
            <a:ext cx="9144000" cy="369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2724095"/>
            <a:ext cx="9144000" cy="98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1" y="1572421"/>
            <a:ext cx="2963009" cy="540000"/>
          </a:xfrm>
          <a:ln>
            <a:solidFill>
              <a:srgbClr val="0F113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1131"/>
                </a:solidFill>
              </a:rPr>
              <a:t>APR Advantages</a:t>
            </a:r>
            <a:endParaRPr lang="sr-Latn-RS" dirty="0">
              <a:solidFill>
                <a:srgbClr val="0F113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1" y="3243743"/>
            <a:ext cx="6350801" cy="2752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F1131"/>
                </a:solidFill>
              </a:rPr>
              <a:t>ID defects detection</a:t>
            </a:r>
          </a:p>
          <a:p>
            <a:r>
              <a:rPr lang="en-US" sz="1800" dirty="0">
                <a:solidFill>
                  <a:srgbClr val="0F1131"/>
                </a:solidFill>
              </a:rPr>
              <a:t>Extremely sensitive to holes and blockages/restrictions</a:t>
            </a:r>
          </a:p>
          <a:p>
            <a:r>
              <a:rPr lang="en-US" sz="1800" dirty="0">
                <a:solidFill>
                  <a:srgbClr val="0F1131"/>
                </a:solidFill>
              </a:rPr>
              <a:t>Easy detection of ID wall losses (pitting, erosion)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F1131"/>
                </a:solidFill>
              </a:rPr>
              <a:t>Practical solution</a:t>
            </a:r>
          </a:p>
          <a:p>
            <a:r>
              <a:rPr lang="en-US" sz="1800" dirty="0">
                <a:solidFill>
                  <a:srgbClr val="0F1131"/>
                </a:solidFill>
              </a:rPr>
              <a:t>Ultra-fast, non-invasive inspection/less than 10 seconds per tube </a:t>
            </a:r>
          </a:p>
          <a:p>
            <a:r>
              <a:rPr lang="en-US" sz="1800" dirty="0">
                <a:solidFill>
                  <a:srgbClr val="0F1131"/>
                </a:solidFill>
                <a:cs typeface="Arial" pitchFamily="34" charset="0"/>
              </a:rPr>
              <a:t>No need for inventory of consumable probes or standards</a:t>
            </a:r>
            <a:endParaRPr lang="sr-Latn-RS" sz="1800" dirty="0">
              <a:solidFill>
                <a:srgbClr val="0F1131"/>
              </a:solidFill>
            </a:endParaRPr>
          </a:p>
          <a:p>
            <a:pPr lvl="0"/>
            <a:r>
              <a:rPr lang="en-US" sz="1800" dirty="0">
                <a:solidFill>
                  <a:srgbClr val="0F1131"/>
                </a:solidFill>
              </a:rPr>
              <a:t>Easy operation with minimal training</a:t>
            </a:r>
          </a:p>
        </p:txBody>
      </p:sp>
    </p:spTree>
    <p:extLst>
      <p:ext uri="{BB962C8B-B14F-4D97-AF65-F5344CB8AC3E}">
        <p14:creationId xmlns:p14="http://schemas.microsoft.com/office/powerpoint/2010/main" val="330073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" y="14684"/>
            <a:ext cx="9114650" cy="3684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4" y="2724095"/>
            <a:ext cx="9144000" cy="98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7347" y="1581214"/>
            <a:ext cx="2963009" cy="540000"/>
          </a:xfrm>
          <a:ln>
            <a:solidFill>
              <a:srgbClr val="0F113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F1131"/>
                </a:solidFill>
              </a:rPr>
              <a:t>APR Limitations</a:t>
            </a:r>
            <a:endParaRPr lang="sr-Latn-RS" dirty="0">
              <a:solidFill>
                <a:srgbClr val="0F113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47347" y="3431719"/>
            <a:ext cx="7619035" cy="2456789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F1131"/>
                </a:solidFill>
              </a:rPr>
              <a:t>No OD defect detection</a:t>
            </a:r>
          </a:p>
          <a:p>
            <a:r>
              <a:rPr lang="en-US" sz="1800" b="1" dirty="0">
                <a:solidFill>
                  <a:srgbClr val="0F1131"/>
                </a:solidFill>
              </a:rPr>
              <a:t>No crack detection</a:t>
            </a:r>
          </a:p>
          <a:p>
            <a:r>
              <a:rPr lang="en-US" sz="1800" b="1" dirty="0">
                <a:solidFill>
                  <a:srgbClr val="0F1131"/>
                </a:solidFill>
              </a:rPr>
              <a:t>Sensitive to cleanliness</a:t>
            </a:r>
            <a:endParaRPr lang="en-US" sz="2100" dirty="0">
              <a:solidFill>
                <a:srgbClr val="0F1131"/>
              </a:solidFill>
            </a:endParaRPr>
          </a:p>
          <a:p>
            <a:pPr lvl="1"/>
            <a:r>
              <a:rPr lang="en-US" sz="1800" dirty="0">
                <a:solidFill>
                  <a:srgbClr val="0F1131"/>
                </a:solidFill>
              </a:rPr>
              <a:t>For leakage detection and blockage detection minimum dry-blowing of tubes in order to blow out dirt</a:t>
            </a:r>
          </a:p>
          <a:p>
            <a:pPr lvl="1"/>
            <a:r>
              <a:rPr lang="en-US" sz="1800" dirty="0">
                <a:solidFill>
                  <a:srgbClr val="0F1131"/>
                </a:solidFill>
              </a:rPr>
              <a:t>For full ID wall loss inspection all dirt / scaling should be removed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F113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5011906"/>
      </p:ext>
    </p:extLst>
  </p:cSld>
  <p:clrMapOvr>
    <a:masterClrMapping/>
  </p:clrMapOvr>
</p:sld>
</file>

<file path=ppt/theme/theme1.xml><?xml version="1.0" encoding="utf-8"?>
<a:theme xmlns:a="http://schemas.openxmlformats.org/drawingml/2006/main" name="SWIS">
  <a:themeElements>
    <a:clrScheme name="SWIS">
      <a:dk1>
        <a:srgbClr val="000033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" id="{66B81B2D-6131-40D9-AAF1-093B0612B9C2}" vid="{E8FAE34E-3943-4B7A-8EAC-03405D3A41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SWIS</Template>
  <TotalTime>1582</TotalTime>
  <Words>592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SWIS</vt:lpstr>
      <vt:lpstr>Sound Wave Inspection Systems</vt:lpstr>
      <vt:lpstr>Introducing Sonic V</vt:lpstr>
      <vt:lpstr>Acoustic Pulse Reflectometry</vt:lpstr>
      <vt:lpstr>APR Signals</vt:lpstr>
      <vt:lpstr>Hole</vt:lpstr>
      <vt:lpstr>Blockage</vt:lpstr>
      <vt:lpstr>Wall loss</vt:lpstr>
      <vt:lpstr>APR Advantages</vt:lpstr>
      <vt:lpstr>APR Limitations</vt:lpstr>
      <vt:lpstr>PowerPoint Presentation</vt:lpstr>
      <vt:lpstr>Sonic V Hardware Features</vt:lpstr>
      <vt:lpstr>Sonic V Software Features</vt:lpstr>
      <vt:lpstr>Operation</vt:lpstr>
      <vt:lpstr>Map and Parameters Setup</vt:lpstr>
      <vt:lpstr>Data Collection and Upload</vt:lpstr>
      <vt:lpstr>Report</vt:lpstr>
      <vt:lpstr>Package Contents</vt:lpstr>
      <vt:lpstr>Industries</vt:lpstr>
      <vt:lpstr>Standards</vt:lpstr>
      <vt:lpstr>Summary</vt:lpstr>
      <vt:lpstr>Thank you</vt:lpstr>
    </vt:vector>
  </TitlesOfParts>
  <Company>Sound Tube Testing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Wave Inspection Systems</dc:title>
  <dc:creator>Ivan</dc:creator>
  <cp:lastModifiedBy>Ivan</cp:lastModifiedBy>
  <cp:revision>102</cp:revision>
  <dcterms:created xsi:type="dcterms:W3CDTF">2017-01-26T23:44:45Z</dcterms:created>
  <dcterms:modified xsi:type="dcterms:W3CDTF">2017-05-02T16:25:13Z</dcterms:modified>
</cp:coreProperties>
</file>